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4630400" cy="8229600"/>
  <p:notesSz cx="8229600" cy="14630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11"/>
    <p:restoredTop sz="94610"/>
  </p:normalViewPr>
  <p:slideViewPr>
    <p:cSldViewPr snapToGrid="0" snapToObjects="1">
      <p:cViewPr varScale="1">
        <p:scale>
          <a:sx n="36" d="100"/>
          <a:sy n="36" d="100"/>
        </p:scale>
        <p:origin x="-162" y="-84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2695694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Emotional Intelligence at Work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837724" y="4462701"/>
            <a:ext cx="7468553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Practical Tips for Success in the Workplace.</a:t>
            </a:r>
            <a:endParaRPr lang="en-US" sz="1850" dirty="0"/>
          </a:p>
        </p:txBody>
      </p:sp>
      <p:sp>
        <p:nvSpPr>
          <p:cNvPr id="5" name="Shape 2"/>
          <p:cNvSpPr/>
          <p:nvPr/>
        </p:nvSpPr>
        <p:spPr>
          <a:xfrm>
            <a:off x="837724" y="5132784"/>
            <a:ext cx="382905" cy="382905"/>
          </a:xfrm>
          <a:prstGeom prst="roundRect">
            <a:avLst>
              <a:gd name="adj" fmla="val 23878209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344" y="5140404"/>
            <a:ext cx="367665" cy="367665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340287" y="5114925"/>
            <a:ext cx="2823924" cy="4188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50"/>
              </a:lnSpc>
              <a:buNone/>
            </a:pPr>
            <a:r>
              <a:rPr lang="en-US" sz="2350" b="1" kern="0" spc="-38" dirty="0">
                <a:solidFill>
                  <a:srgbClr val="272525"/>
                </a:solidFill>
                <a:latin typeface="Source Sans Pro Bold" pitchFamily="34" charset="0"/>
                <a:ea typeface="Source Sans Pro Bold" pitchFamily="34" charset="-122"/>
                <a:cs typeface="Source Sans Pro Bold" pitchFamily="34" charset="-120"/>
              </a:rPr>
              <a:t>by sridhar nallamothu</a:t>
            </a:r>
            <a:endParaRPr lang="en-US" sz="23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46879" y="586978"/>
            <a:ext cx="7650242" cy="12553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900"/>
              </a:lnSpc>
              <a:buNone/>
            </a:pPr>
            <a:r>
              <a:rPr lang="en-US" sz="3950" kern="0" spc="-79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Managing Stress and Emotions at Work</a:t>
            </a:r>
            <a:endParaRPr lang="en-US" sz="3950" dirty="0"/>
          </a:p>
        </p:txBody>
      </p:sp>
      <p:sp>
        <p:nvSpPr>
          <p:cNvPr id="4" name="Shape 1"/>
          <p:cNvSpPr/>
          <p:nvPr/>
        </p:nvSpPr>
        <p:spPr>
          <a:xfrm>
            <a:off x="1051679" y="2162413"/>
            <a:ext cx="30480" cy="5480209"/>
          </a:xfrm>
          <a:prstGeom prst="roundRect">
            <a:avLst>
              <a:gd name="adj" fmla="val 294086"/>
            </a:avLst>
          </a:prstGeom>
          <a:solidFill>
            <a:srgbClr val="D6BADD"/>
          </a:solidFill>
          <a:ln/>
        </p:spPr>
      </p:sp>
      <p:sp>
        <p:nvSpPr>
          <p:cNvPr id="5" name="Shape 2"/>
          <p:cNvSpPr/>
          <p:nvPr/>
        </p:nvSpPr>
        <p:spPr>
          <a:xfrm>
            <a:off x="1276529" y="2627233"/>
            <a:ext cx="746879" cy="30480"/>
          </a:xfrm>
          <a:prstGeom prst="roundRect">
            <a:avLst>
              <a:gd name="adj" fmla="val 294086"/>
            </a:avLst>
          </a:prstGeom>
          <a:solidFill>
            <a:srgbClr val="D6BADD"/>
          </a:solidFill>
          <a:ln/>
        </p:spPr>
      </p:sp>
      <p:sp>
        <p:nvSpPr>
          <p:cNvPr id="6" name="Shape 3"/>
          <p:cNvSpPr/>
          <p:nvPr/>
        </p:nvSpPr>
        <p:spPr>
          <a:xfrm>
            <a:off x="826830" y="2402443"/>
            <a:ext cx="480179" cy="480179"/>
          </a:xfrm>
          <a:prstGeom prst="roundRect">
            <a:avLst>
              <a:gd name="adj" fmla="val 18668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991612" y="2491859"/>
            <a:ext cx="150614" cy="3013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2350" kern="0" spc="-47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1</a:t>
            </a:r>
            <a:endParaRPr lang="en-US" sz="2350" dirty="0"/>
          </a:p>
        </p:txBody>
      </p:sp>
      <p:sp>
        <p:nvSpPr>
          <p:cNvPr id="8" name="Text 5"/>
          <p:cNvSpPr/>
          <p:nvPr/>
        </p:nvSpPr>
        <p:spPr>
          <a:xfrm>
            <a:off x="2240637" y="2375773"/>
            <a:ext cx="2510790" cy="313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kern="0" spc="-40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Relaxation</a:t>
            </a:r>
            <a:endParaRPr lang="en-US" sz="1950" dirty="0"/>
          </a:p>
        </p:txBody>
      </p:sp>
      <p:sp>
        <p:nvSpPr>
          <p:cNvPr id="9" name="Text 6"/>
          <p:cNvSpPr/>
          <p:nvPr/>
        </p:nvSpPr>
        <p:spPr>
          <a:xfrm>
            <a:off x="2240637" y="2817614"/>
            <a:ext cx="6156484" cy="3414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kern="0" spc="-34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Use relaxation techniques.</a:t>
            </a:r>
            <a:endParaRPr lang="en-US" sz="1650" dirty="0"/>
          </a:p>
        </p:txBody>
      </p:sp>
      <p:sp>
        <p:nvSpPr>
          <p:cNvPr id="10" name="Shape 7"/>
          <p:cNvSpPr/>
          <p:nvPr/>
        </p:nvSpPr>
        <p:spPr>
          <a:xfrm>
            <a:off x="1276529" y="4050625"/>
            <a:ext cx="746879" cy="30480"/>
          </a:xfrm>
          <a:prstGeom prst="roundRect">
            <a:avLst>
              <a:gd name="adj" fmla="val 294086"/>
            </a:avLst>
          </a:prstGeom>
          <a:solidFill>
            <a:srgbClr val="D6BADD"/>
          </a:solidFill>
          <a:ln/>
        </p:spPr>
      </p:sp>
      <p:sp>
        <p:nvSpPr>
          <p:cNvPr id="11" name="Shape 8"/>
          <p:cNvSpPr/>
          <p:nvPr/>
        </p:nvSpPr>
        <p:spPr>
          <a:xfrm>
            <a:off x="826830" y="3825835"/>
            <a:ext cx="480179" cy="480179"/>
          </a:xfrm>
          <a:prstGeom prst="roundRect">
            <a:avLst>
              <a:gd name="adj" fmla="val 18668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991612" y="3915251"/>
            <a:ext cx="150614" cy="3013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2350" kern="0" spc="-47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2</a:t>
            </a:r>
            <a:endParaRPr lang="en-US" sz="2350" dirty="0"/>
          </a:p>
        </p:txBody>
      </p:sp>
      <p:sp>
        <p:nvSpPr>
          <p:cNvPr id="13" name="Text 10"/>
          <p:cNvSpPr/>
          <p:nvPr/>
        </p:nvSpPr>
        <p:spPr>
          <a:xfrm>
            <a:off x="2240637" y="3799165"/>
            <a:ext cx="2510790" cy="313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kern="0" spc="-40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Work-Life Balance</a:t>
            </a:r>
            <a:endParaRPr lang="en-US" sz="1950" dirty="0"/>
          </a:p>
        </p:txBody>
      </p:sp>
      <p:sp>
        <p:nvSpPr>
          <p:cNvPr id="14" name="Text 11"/>
          <p:cNvSpPr/>
          <p:nvPr/>
        </p:nvSpPr>
        <p:spPr>
          <a:xfrm>
            <a:off x="2240637" y="4241006"/>
            <a:ext cx="6156484" cy="3414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kern="0" spc="-34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Maintain a healthy work-life balance.</a:t>
            </a:r>
            <a:endParaRPr lang="en-US" sz="1650" dirty="0"/>
          </a:p>
        </p:txBody>
      </p:sp>
      <p:sp>
        <p:nvSpPr>
          <p:cNvPr id="15" name="Shape 12"/>
          <p:cNvSpPr/>
          <p:nvPr/>
        </p:nvSpPr>
        <p:spPr>
          <a:xfrm>
            <a:off x="1276529" y="5474018"/>
            <a:ext cx="746879" cy="30480"/>
          </a:xfrm>
          <a:prstGeom prst="roundRect">
            <a:avLst>
              <a:gd name="adj" fmla="val 294086"/>
            </a:avLst>
          </a:prstGeom>
          <a:solidFill>
            <a:srgbClr val="D6BADD"/>
          </a:solidFill>
          <a:ln/>
        </p:spPr>
      </p:sp>
      <p:sp>
        <p:nvSpPr>
          <p:cNvPr id="16" name="Shape 13"/>
          <p:cNvSpPr/>
          <p:nvPr/>
        </p:nvSpPr>
        <p:spPr>
          <a:xfrm>
            <a:off x="826830" y="5249228"/>
            <a:ext cx="480179" cy="480179"/>
          </a:xfrm>
          <a:prstGeom prst="roundRect">
            <a:avLst>
              <a:gd name="adj" fmla="val 18668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991612" y="5338643"/>
            <a:ext cx="150614" cy="3013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2350" kern="0" spc="-47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3</a:t>
            </a:r>
            <a:endParaRPr lang="en-US" sz="2350" dirty="0"/>
          </a:p>
        </p:txBody>
      </p:sp>
      <p:sp>
        <p:nvSpPr>
          <p:cNvPr id="18" name="Text 15"/>
          <p:cNvSpPr/>
          <p:nvPr/>
        </p:nvSpPr>
        <p:spPr>
          <a:xfrm>
            <a:off x="2240637" y="5222558"/>
            <a:ext cx="2510790" cy="313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kern="0" spc="-40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Address Burnout</a:t>
            </a:r>
            <a:endParaRPr lang="en-US" sz="1950" dirty="0"/>
          </a:p>
        </p:txBody>
      </p:sp>
      <p:sp>
        <p:nvSpPr>
          <p:cNvPr id="19" name="Text 16"/>
          <p:cNvSpPr/>
          <p:nvPr/>
        </p:nvSpPr>
        <p:spPr>
          <a:xfrm>
            <a:off x="2240637" y="5664398"/>
            <a:ext cx="6156484" cy="3414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kern="0" spc="-34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Recognize and address workplace burnout.</a:t>
            </a:r>
            <a:endParaRPr lang="en-US" sz="1650" dirty="0"/>
          </a:p>
        </p:txBody>
      </p:sp>
      <p:sp>
        <p:nvSpPr>
          <p:cNvPr id="20" name="Shape 17"/>
          <p:cNvSpPr/>
          <p:nvPr/>
        </p:nvSpPr>
        <p:spPr>
          <a:xfrm>
            <a:off x="1276529" y="6897410"/>
            <a:ext cx="746879" cy="30480"/>
          </a:xfrm>
          <a:prstGeom prst="roundRect">
            <a:avLst>
              <a:gd name="adj" fmla="val 294086"/>
            </a:avLst>
          </a:prstGeom>
          <a:solidFill>
            <a:srgbClr val="D6BADD"/>
          </a:solidFill>
          <a:ln/>
        </p:spPr>
      </p:sp>
      <p:sp>
        <p:nvSpPr>
          <p:cNvPr id="21" name="Shape 18"/>
          <p:cNvSpPr/>
          <p:nvPr/>
        </p:nvSpPr>
        <p:spPr>
          <a:xfrm>
            <a:off x="826830" y="6672620"/>
            <a:ext cx="480179" cy="480179"/>
          </a:xfrm>
          <a:prstGeom prst="roundRect">
            <a:avLst>
              <a:gd name="adj" fmla="val 18668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991612" y="6762036"/>
            <a:ext cx="150614" cy="3013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2350" kern="0" spc="-47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4</a:t>
            </a:r>
            <a:endParaRPr lang="en-US" sz="2350" dirty="0"/>
          </a:p>
        </p:txBody>
      </p:sp>
      <p:sp>
        <p:nvSpPr>
          <p:cNvPr id="23" name="Text 20"/>
          <p:cNvSpPr/>
          <p:nvPr/>
        </p:nvSpPr>
        <p:spPr>
          <a:xfrm>
            <a:off x="2240637" y="6645950"/>
            <a:ext cx="2510790" cy="313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kern="0" spc="-40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Physical Activity</a:t>
            </a:r>
            <a:endParaRPr lang="en-US" sz="1950" dirty="0"/>
          </a:p>
        </p:txBody>
      </p:sp>
      <p:sp>
        <p:nvSpPr>
          <p:cNvPr id="24" name="Text 21"/>
          <p:cNvSpPr/>
          <p:nvPr/>
        </p:nvSpPr>
        <p:spPr>
          <a:xfrm>
            <a:off x="2240637" y="7087791"/>
            <a:ext cx="6156484" cy="3414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kern="0" spc="-34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Engage in physical activity.</a:t>
            </a:r>
            <a:endParaRPr lang="en-US" sz="16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075849"/>
            <a:ext cx="12954952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Handling Workplace Conflicts with Emotional Intelligence</a:t>
            </a:r>
            <a:endParaRPr lang="en-US" sz="44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7638" y="2962632"/>
            <a:ext cx="2137529" cy="135719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001572" y="3569494"/>
            <a:ext cx="149543" cy="4786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50"/>
              </a:lnSpc>
              <a:buNone/>
            </a:pPr>
            <a:r>
              <a:rPr lang="en-US" sz="2350" kern="0" spc="-47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1</a:t>
            </a:r>
            <a:endParaRPr lang="en-US" sz="2350" dirty="0"/>
          </a:p>
        </p:txBody>
      </p:sp>
      <p:sp>
        <p:nvSpPr>
          <p:cNvPr id="5" name="Text 2"/>
          <p:cNvSpPr/>
          <p:nvPr/>
        </p:nvSpPr>
        <p:spPr>
          <a:xfrm>
            <a:off x="5384482" y="3201948"/>
            <a:ext cx="2543413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Solutions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5384482" y="3697486"/>
            <a:ext cx="2543413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Focus on finding solutions.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5204936" y="4334470"/>
            <a:ext cx="8527971" cy="15240"/>
          </a:xfrm>
          <a:prstGeom prst="roundRect">
            <a:avLst>
              <a:gd name="adj" fmla="val 659712"/>
            </a:avLst>
          </a:prstGeom>
          <a:solidFill>
            <a:srgbClr val="D6BADD"/>
          </a:solidFill>
          <a:ln/>
        </p:spPr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8814" y="4379595"/>
            <a:ext cx="4275058" cy="1357193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4001572" y="4818817"/>
            <a:ext cx="149543" cy="4786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50"/>
              </a:lnSpc>
              <a:buNone/>
            </a:pPr>
            <a:r>
              <a:rPr lang="en-US" sz="2350" kern="0" spc="-47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2</a:t>
            </a:r>
            <a:endParaRPr lang="en-US" sz="2350" dirty="0"/>
          </a:p>
        </p:txBody>
      </p:sp>
      <p:sp>
        <p:nvSpPr>
          <p:cNvPr id="10" name="Text 6"/>
          <p:cNvSpPr/>
          <p:nvPr/>
        </p:nvSpPr>
        <p:spPr>
          <a:xfrm>
            <a:off x="6453187" y="4618911"/>
            <a:ext cx="2480072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Open Dialogue</a:t>
            </a:r>
            <a:endParaRPr lang="en-US" sz="2200" dirty="0"/>
          </a:p>
        </p:txBody>
      </p:sp>
      <p:sp>
        <p:nvSpPr>
          <p:cNvPr id="11" name="Text 7"/>
          <p:cNvSpPr/>
          <p:nvPr/>
        </p:nvSpPr>
        <p:spPr>
          <a:xfrm>
            <a:off x="6453187" y="5114449"/>
            <a:ext cx="2480072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Encourage open dialogue.</a:t>
            </a:r>
            <a:endParaRPr lang="en-US" sz="1850" dirty="0"/>
          </a:p>
        </p:txBody>
      </p:sp>
      <p:sp>
        <p:nvSpPr>
          <p:cNvPr id="12" name="Shape 8"/>
          <p:cNvSpPr/>
          <p:nvPr/>
        </p:nvSpPr>
        <p:spPr>
          <a:xfrm>
            <a:off x="6273641" y="5751433"/>
            <a:ext cx="7459266" cy="15240"/>
          </a:xfrm>
          <a:prstGeom prst="roundRect">
            <a:avLst>
              <a:gd name="adj" fmla="val 659712"/>
            </a:avLst>
          </a:prstGeom>
          <a:solidFill>
            <a:srgbClr val="D6BADD"/>
          </a:solidFill>
          <a:ln/>
        </p:spPr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0109" y="5796558"/>
            <a:ext cx="6412587" cy="1357193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4001572" y="6235779"/>
            <a:ext cx="149543" cy="4786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50"/>
              </a:lnSpc>
              <a:buNone/>
            </a:pPr>
            <a:r>
              <a:rPr lang="en-US" sz="2350" kern="0" spc="-47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3</a:t>
            </a:r>
            <a:endParaRPr lang="en-US" sz="2350" dirty="0"/>
          </a:p>
        </p:txBody>
      </p:sp>
      <p:sp>
        <p:nvSpPr>
          <p:cNvPr id="15" name="Text 10"/>
          <p:cNvSpPr/>
          <p:nvPr/>
        </p:nvSpPr>
        <p:spPr>
          <a:xfrm>
            <a:off x="7522012" y="6035873"/>
            <a:ext cx="976670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Calm</a:t>
            </a:r>
            <a:endParaRPr lang="en-US" sz="2200" dirty="0"/>
          </a:p>
        </p:txBody>
      </p:sp>
      <p:sp>
        <p:nvSpPr>
          <p:cNvPr id="16" name="Text 11"/>
          <p:cNvSpPr/>
          <p:nvPr/>
        </p:nvSpPr>
        <p:spPr>
          <a:xfrm>
            <a:off x="7522012" y="6531412"/>
            <a:ext cx="976670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Stay calm.</a:t>
            </a:r>
            <a:endParaRPr lang="en-US" sz="18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3245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21769" y="645676"/>
            <a:ext cx="7500461" cy="13811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400"/>
              </a:lnSpc>
              <a:buNone/>
            </a:pPr>
            <a:r>
              <a:rPr lang="en-US" sz="4350" kern="0" spc="-87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Enhancing Leadership with Emotional Intelligence</a:t>
            </a:r>
            <a:endParaRPr lang="en-US" sz="4350" dirty="0"/>
          </a:p>
        </p:txBody>
      </p:sp>
      <p:sp>
        <p:nvSpPr>
          <p:cNvPr id="4" name="Shape 1"/>
          <p:cNvSpPr/>
          <p:nvPr/>
        </p:nvSpPr>
        <p:spPr>
          <a:xfrm>
            <a:off x="821769" y="2643068"/>
            <a:ext cx="528280" cy="528280"/>
          </a:xfrm>
          <a:prstGeom prst="roundRect">
            <a:avLst>
              <a:gd name="adj" fmla="val 18669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02983" y="2741414"/>
            <a:ext cx="165735" cy="3314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600" kern="0" spc="-52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1</a:t>
            </a:r>
            <a:endParaRPr lang="en-US" sz="2600" dirty="0"/>
          </a:p>
        </p:txBody>
      </p:sp>
      <p:sp>
        <p:nvSpPr>
          <p:cNvPr id="6" name="Text 3"/>
          <p:cNvSpPr/>
          <p:nvPr/>
        </p:nvSpPr>
        <p:spPr>
          <a:xfrm>
            <a:off x="1584841" y="2643068"/>
            <a:ext cx="2762488" cy="345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15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Lead by Example</a:t>
            </a:r>
            <a:endParaRPr lang="en-US" sz="2150" dirty="0"/>
          </a:p>
        </p:txBody>
      </p:sp>
      <p:sp>
        <p:nvSpPr>
          <p:cNvPr id="7" name="Text 4"/>
          <p:cNvSpPr/>
          <p:nvPr/>
        </p:nvSpPr>
        <p:spPr>
          <a:xfrm>
            <a:off x="1584841" y="3129201"/>
            <a:ext cx="6737390" cy="3756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950"/>
              </a:lnSpc>
              <a:buNone/>
            </a:pPr>
            <a:r>
              <a:rPr lang="en-US" sz="1800" kern="0" spc="-37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Demonstrate emotional control.</a:t>
            </a:r>
            <a:endParaRPr lang="en-US" sz="1800" dirty="0"/>
          </a:p>
        </p:txBody>
      </p:sp>
      <p:sp>
        <p:nvSpPr>
          <p:cNvPr id="8" name="Shape 5"/>
          <p:cNvSpPr/>
          <p:nvPr/>
        </p:nvSpPr>
        <p:spPr>
          <a:xfrm>
            <a:off x="821769" y="4003715"/>
            <a:ext cx="528280" cy="528280"/>
          </a:xfrm>
          <a:prstGeom prst="roundRect">
            <a:avLst>
              <a:gd name="adj" fmla="val 18669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1002983" y="4102060"/>
            <a:ext cx="165735" cy="3314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600" kern="0" spc="-52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2</a:t>
            </a:r>
            <a:endParaRPr lang="en-US" sz="2600" dirty="0"/>
          </a:p>
        </p:txBody>
      </p:sp>
      <p:sp>
        <p:nvSpPr>
          <p:cNvPr id="10" name="Text 7"/>
          <p:cNvSpPr/>
          <p:nvPr/>
        </p:nvSpPr>
        <p:spPr>
          <a:xfrm>
            <a:off x="1584841" y="4003715"/>
            <a:ext cx="2762488" cy="345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15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Encourage Teamwork</a:t>
            </a:r>
            <a:endParaRPr lang="en-US" sz="2150" dirty="0"/>
          </a:p>
        </p:txBody>
      </p:sp>
      <p:sp>
        <p:nvSpPr>
          <p:cNvPr id="11" name="Text 8"/>
          <p:cNvSpPr/>
          <p:nvPr/>
        </p:nvSpPr>
        <p:spPr>
          <a:xfrm>
            <a:off x="1584841" y="4489847"/>
            <a:ext cx="6737390" cy="3756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950"/>
              </a:lnSpc>
              <a:buNone/>
            </a:pPr>
            <a:r>
              <a:rPr lang="en-US" sz="1800" kern="0" spc="-37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Encourage team collaboration.</a:t>
            </a:r>
            <a:endParaRPr lang="en-US" sz="1800" dirty="0"/>
          </a:p>
        </p:txBody>
      </p:sp>
      <p:sp>
        <p:nvSpPr>
          <p:cNvPr id="12" name="Shape 9"/>
          <p:cNvSpPr/>
          <p:nvPr/>
        </p:nvSpPr>
        <p:spPr>
          <a:xfrm>
            <a:off x="821769" y="5364361"/>
            <a:ext cx="528280" cy="528280"/>
          </a:xfrm>
          <a:prstGeom prst="roundRect">
            <a:avLst>
              <a:gd name="adj" fmla="val 18669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1002983" y="5462707"/>
            <a:ext cx="165735" cy="3314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600" kern="0" spc="-52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3</a:t>
            </a:r>
            <a:endParaRPr lang="en-US" sz="2600" dirty="0"/>
          </a:p>
        </p:txBody>
      </p:sp>
      <p:sp>
        <p:nvSpPr>
          <p:cNvPr id="14" name="Text 11"/>
          <p:cNvSpPr/>
          <p:nvPr/>
        </p:nvSpPr>
        <p:spPr>
          <a:xfrm>
            <a:off x="1584841" y="5364361"/>
            <a:ext cx="2762488" cy="345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15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Be Approachable</a:t>
            </a:r>
            <a:endParaRPr lang="en-US" sz="2150" dirty="0"/>
          </a:p>
        </p:txBody>
      </p:sp>
      <p:sp>
        <p:nvSpPr>
          <p:cNvPr id="15" name="Text 12"/>
          <p:cNvSpPr/>
          <p:nvPr/>
        </p:nvSpPr>
        <p:spPr>
          <a:xfrm>
            <a:off x="1584841" y="5850493"/>
            <a:ext cx="6737390" cy="3756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950"/>
              </a:lnSpc>
              <a:buNone/>
            </a:pPr>
            <a:r>
              <a:rPr lang="en-US" sz="1800" kern="0" spc="-37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Be open to feedback.</a:t>
            </a:r>
            <a:endParaRPr lang="en-US" sz="1800" dirty="0"/>
          </a:p>
        </p:txBody>
      </p:sp>
      <p:sp>
        <p:nvSpPr>
          <p:cNvPr id="16" name="Shape 13"/>
          <p:cNvSpPr/>
          <p:nvPr/>
        </p:nvSpPr>
        <p:spPr>
          <a:xfrm>
            <a:off x="821769" y="6725007"/>
            <a:ext cx="528280" cy="528280"/>
          </a:xfrm>
          <a:prstGeom prst="roundRect">
            <a:avLst>
              <a:gd name="adj" fmla="val 18669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1002983" y="6823353"/>
            <a:ext cx="165735" cy="3314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600" kern="0" spc="-52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4</a:t>
            </a:r>
            <a:endParaRPr lang="en-US" sz="2600" dirty="0"/>
          </a:p>
        </p:txBody>
      </p:sp>
      <p:sp>
        <p:nvSpPr>
          <p:cNvPr id="18" name="Text 15"/>
          <p:cNvSpPr/>
          <p:nvPr/>
        </p:nvSpPr>
        <p:spPr>
          <a:xfrm>
            <a:off x="1584841" y="6725007"/>
            <a:ext cx="2762488" cy="345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15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Resolve Conflicts</a:t>
            </a:r>
            <a:endParaRPr lang="en-US" sz="2150" dirty="0"/>
          </a:p>
        </p:txBody>
      </p:sp>
      <p:sp>
        <p:nvSpPr>
          <p:cNvPr id="19" name="Text 16"/>
          <p:cNvSpPr/>
          <p:nvPr/>
        </p:nvSpPr>
        <p:spPr>
          <a:xfrm>
            <a:off x="1584841" y="7211139"/>
            <a:ext cx="6737390" cy="3756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950"/>
              </a:lnSpc>
              <a:buNone/>
            </a:pPr>
            <a:r>
              <a:rPr lang="en-US" sz="1800" kern="0" spc="-37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Resolve conflicts fairly.</a:t>
            </a:r>
            <a:endParaRPr lang="en-US" sz="1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21551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0316" y="2702838"/>
            <a:ext cx="7960519" cy="5212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100"/>
              </a:lnSpc>
              <a:buNone/>
            </a:pPr>
            <a:r>
              <a:rPr lang="en-US" sz="3250" kern="0" spc="-66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Developing Emotional Intelligence in Teams</a:t>
            </a:r>
            <a:endParaRPr lang="en-US" sz="32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316" y="3489960"/>
            <a:ext cx="886182" cy="106346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772364" y="3667125"/>
            <a:ext cx="2085142" cy="260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kern="0" spc="-3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Communication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1772364" y="4033957"/>
            <a:ext cx="12237720" cy="2836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kern="0" spc="-2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Encourage open communication.</a:t>
            </a:r>
            <a:endParaRPr lang="en-US" sz="13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316" y="4553426"/>
            <a:ext cx="886182" cy="106346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772364" y="4730591"/>
            <a:ext cx="2085142" cy="260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kern="0" spc="-3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Training</a:t>
            </a: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1772364" y="5097423"/>
            <a:ext cx="12237720" cy="2836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kern="0" spc="-2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Provide training.</a:t>
            </a:r>
            <a:endParaRPr lang="en-US" sz="13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316" y="5616892"/>
            <a:ext cx="886182" cy="1063466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772364" y="5794058"/>
            <a:ext cx="2085142" cy="260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kern="0" spc="-3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Appreciation</a:t>
            </a:r>
            <a:endParaRPr lang="en-US" sz="1600" dirty="0"/>
          </a:p>
        </p:txBody>
      </p:sp>
      <p:sp>
        <p:nvSpPr>
          <p:cNvPr id="12" name="Text 6"/>
          <p:cNvSpPr/>
          <p:nvPr/>
        </p:nvSpPr>
        <p:spPr>
          <a:xfrm>
            <a:off x="1772364" y="6160889"/>
            <a:ext cx="12237720" cy="2836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kern="0" spc="-2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Recognize contributions.</a:t>
            </a:r>
            <a:endParaRPr lang="en-US" sz="13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316" y="6680359"/>
            <a:ext cx="886182" cy="1063466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1772364" y="6857524"/>
            <a:ext cx="2085142" cy="260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kern="0" spc="-3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Supportive Culture</a:t>
            </a: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1772364" y="7224355"/>
            <a:ext cx="12237720" cy="2836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kern="0" spc="-2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Promote supportive culture.</a:t>
            </a:r>
            <a:endParaRPr lang="en-US" sz="13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990243"/>
            <a:ext cx="10883146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Emotional Intelligence and Decision-Making</a:t>
            </a:r>
            <a:endParaRPr lang="en-US" sz="44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762" y="3352919"/>
            <a:ext cx="7772876" cy="777287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547473" y="5884545"/>
            <a:ext cx="149543" cy="4786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750"/>
              </a:lnSpc>
              <a:buNone/>
            </a:pPr>
            <a:r>
              <a:rPr lang="en-US" sz="2350" kern="0" spc="-47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1</a:t>
            </a:r>
            <a:endParaRPr lang="en-US" sz="235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8762" y="3352919"/>
            <a:ext cx="7772876" cy="7772876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124932" y="4307086"/>
            <a:ext cx="149543" cy="4786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750"/>
              </a:lnSpc>
              <a:buNone/>
            </a:pPr>
            <a:r>
              <a:rPr lang="en-US" sz="2350" kern="0" spc="-47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2</a:t>
            </a:r>
            <a:endParaRPr lang="en-US" sz="23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8762" y="3352919"/>
            <a:ext cx="7772876" cy="777287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8355806" y="4307086"/>
            <a:ext cx="149543" cy="4786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750"/>
              </a:lnSpc>
              <a:buNone/>
            </a:pPr>
            <a:r>
              <a:rPr lang="en-US" sz="2350" kern="0" spc="-47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3</a:t>
            </a:r>
            <a:endParaRPr lang="en-US" sz="2350" dirty="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8762" y="3352919"/>
            <a:ext cx="7772876" cy="7772876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9933265" y="5884545"/>
            <a:ext cx="149543" cy="4786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750"/>
              </a:lnSpc>
              <a:buNone/>
            </a:pPr>
            <a:r>
              <a:rPr lang="en-US" sz="2350" kern="0" spc="-47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4</a:t>
            </a:r>
            <a:endParaRPr lang="en-US" sz="2350" dirty="0"/>
          </a:p>
        </p:txBody>
      </p:sp>
      <p:sp>
        <p:nvSpPr>
          <p:cNvPr id="11" name="Text 5"/>
          <p:cNvSpPr/>
          <p:nvPr/>
        </p:nvSpPr>
        <p:spPr>
          <a:xfrm>
            <a:off x="1210151" y="3435072"/>
            <a:ext cx="222444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Emotional Factors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1210151" y="3930610"/>
            <a:ext cx="2224445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Consider emotions.</a:t>
            </a:r>
            <a:endParaRPr lang="en-US" sz="1850" dirty="0"/>
          </a:p>
        </p:txBody>
      </p:sp>
      <p:sp>
        <p:nvSpPr>
          <p:cNvPr id="13" name="Text 7"/>
          <p:cNvSpPr/>
          <p:nvPr/>
        </p:nvSpPr>
        <p:spPr>
          <a:xfrm>
            <a:off x="4800005" y="2173010"/>
            <a:ext cx="1701760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Balance Logic</a:t>
            </a:r>
            <a:endParaRPr lang="en-US" sz="2200" dirty="0"/>
          </a:p>
        </p:txBody>
      </p:sp>
      <p:sp>
        <p:nvSpPr>
          <p:cNvPr id="14" name="Text 8"/>
          <p:cNvSpPr/>
          <p:nvPr/>
        </p:nvSpPr>
        <p:spPr>
          <a:xfrm>
            <a:off x="4800005" y="2668548"/>
            <a:ext cx="1701760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Balance logic.</a:t>
            </a:r>
            <a:endParaRPr lang="en-US" sz="1850" dirty="0"/>
          </a:p>
        </p:txBody>
      </p:sp>
      <p:sp>
        <p:nvSpPr>
          <p:cNvPr id="15" name="Text 9"/>
          <p:cNvSpPr/>
          <p:nvPr/>
        </p:nvSpPr>
        <p:spPr>
          <a:xfrm>
            <a:off x="7992547" y="2173010"/>
            <a:ext cx="1973699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Aware of Biases</a:t>
            </a:r>
            <a:endParaRPr lang="en-US" sz="2200" dirty="0"/>
          </a:p>
        </p:txBody>
      </p:sp>
      <p:sp>
        <p:nvSpPr>
          <p:cNvPr id="16" name="Text 10"/>
          <p:cNvSpPr/>
          <p:nvPr/>
        </p:nvSpPr>
        <p:spPr>
          <a:xfrm>
            <a:off x="7992547" y="2668548"/>
            <a:ext cx="1973699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Stay aware of biases.</a:t>
            </a:r>
            <a:endParaRPr lang="en-US" sz="1850" dirty="0"/>
          </a:p>
        </p:txBody>
      </p:sp>
      <p:sp>
        <p:nvSpPr>
          <p:cNvPr id="17" name="Text 11"/>
          <p:cNvSpPr/>
          <p:nvPr/>
        </p:nvSpPr>
        <p:spPr>
          <a:xfrm>
            <a:off x="11229975" y="3435072"/>
            <a:ext cx="2155746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Seek Perspectives</a:t>
            </a:r>
            <a:endParaRPr lang="en-US" sz="2200" dirty="0"/>
          </a:p>
        </p:txBody>
      </p:sp>
      <p:sp>
        <p:nvSpPr>
          <p:cNvPr id="18" name="Text 12"/>
          <p:cNvSpPr/>
          <p:nvPr/>
        </p:nvSpPr>
        <p:spPr>
          <a:xfrm>
            <a:off x="11229975" y="3930610"/>
            <a:ext cx="2155746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Seek input.</a:t>
            </a:r>
            <a:endParaRPr lang="en-US" sz="18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9216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3677722"/>
            <a:ext cx="12954952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Practical Daily Habits to Improve Emotional Intelligence</a:t>
            </a:r>
            <a:endParaRPr lang="en-US" sz="44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724" y="5444728"/>
            <a:ext cx="598408" cy="59840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37724" y="628245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Self-Reflection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837724" y="6777990"/>
            <a:ext cx="2969419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Start with self-reflection.</a:t>
            </a:r>
            <a:endParaRPr lang="en-US" sz="18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6116" y="5444728"/>
            <a:ext cx="598408" cy="59840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166116" y="628245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Gratitude &amp; Kindness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4166116" y="6777990"/>
            <a:ext cx="296953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Practice gratitude and kindness.</a:t>
            </a:r>
            <a:endParaRPr lang="en-US" sz="18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94627" y="5444728"/>
            <a:ext cx="598408" cy="598408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494627" y="628245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Active Listening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7494627" y="6777990"/>
            <a:ext cx="2969538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Actively listen.</a:t>
            </a:r>
            <a:endParaRPr lang="en-US" sz="18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23138" y="5444728"/>
            <a:ext cx="598408" cy="598408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10823138" y="628245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Thoughtful Response</a:t>
            </a:r>
            <a:endParaRPr lang="en-US" sz="2200" dirty="0"/>
          </a:p>
        </p:txBody>
      </p:sp>
      <p:sp>
        <p:nvSpPr>
          <p:cNvPr id="15" name="Text 8"/>
          <p:cNvSpPr/>
          <p:nvPr/>
        </p:nvSpPr>
        <p:spPr>
          <a:xfrm>
            <a:off x="10823138" y="6777990"/>
            <a:ext cx="2969538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Respond thoughtfully.</a:t>
            </a:r>
            <a:endParaRPr lang="en-US" sz="18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24124" y="1070491"/>
            <a:ext cx="7045166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Conclusion &amp; Key Takeaways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6324124" y="2402681"/>
            <a:ext cx="538520" cy="538520"/>
          </a:xfrm>
          <a:prstGeom prst="roundRect">
            <a:avLst>
              <a:gd name="adj" fmla="val 18670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508909" y="2502932"/>
            <a:ext cx="168950" cy="337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kern="0" spc="-5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1</a:t>
            </a:r>
            <a:endParaRPr lang="en-US" sz="2650" dirty="0"/>
          </a:p>
        </p:txBody>
      </p:sp>
      <p:sp>
        <p:nvSpPr>
          <p:cNvPr id="6" name="Text 3"/>
          <p:cNvSpPr/>
          <p:nvPr/>
        </p:nvSpPr>
        <p:spPr>
          <a:xfrm>
            <a:off x="7101959" y="2402681"/>
            <a:ext cx="669071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Emotional intelligence is key to workplace success.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6324124" y="3718917"/>
            <a:ext cx="538520" cy="538520"/>
          </a:xfrm>
          <a:prstGeom prst="roundRect">
            <a:avLst>
              <a:gd name="adj" fmla="val 18670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6508909" y="3819168"/>
            <a:ext cx="168950" cy="337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kern="0" spc="-5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2</a:t>
            </a:r>
            <a:endParaRPr lang="en-US" sz="2650" dirty="0"/>
          </a:p>
        </p:txBody>
      </p:sp>
      <p:sp>
        <p:nvSpPr>
          <p:cNvPr id="9" name="Text 6"/>
          <p:cNvSpPr/>
          <p:nvPr/>
        </p:nvSpPr>
        <p:spPr>
          <a:xfrm>
            <a:off x="7101959" y="3718917"/>
            <a:ext cx="669071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Practice self-awareness, empathy, and self-regulation.</a:t>
            </a:r>
            <a:endParaRPr lang="en-US" sz="1850" dirty="0"/>
          </a:p>
        </p:txBody>
      </p:sp>
      <p:sp>
        <p:nvSpPr>
          <p:cNvPr id="10" name="Shape 7"/>
          <p:cNvSpPr/>
          <p:nvPr/>
        </p:nvSpPr>
        <p:spPr>
          <a:xfrm>
            <a:off x="6324124" y="5035153"/>
            <a:ext cx="538520" cy="538520"/>
          </a:xfrm>
          <a:prstGeom prst="roundRect">
            <a:avLst>
              <a:gd name="adj" fmla="val 18670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6508909" y="5135404"/>
            <a:ext cx="168950" cy="337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kern="0" spc="-5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3</a:t>
            </a:r>
            <a:endParaRPr lang="en-US" sz="2650" dirty="0"/>
          </a:p>
        </p:txBody>
      </p:sp>
      <p:sp>
        <p:nvSpPr>
          <p:cNvPr id="12" name="Text 9"/>
          <p:cNvSpPr/>
          <p:nvPr/>
        </p:nvSpPr>
        <p:spPr>
          <a:xfrm>
            <a:off x="7101959" y="5035153"/>
            <a:ext cx="669071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Develop strong social skills for better teamwork.</a:t>
            </a:r>
            <a:endParaRPr lang="en-US" sz="1850" dirty="0"/>
          </a:p>
        </p:txBody>
      </p:sp>
      <p:sp>
        <p:nvSpPr>
          <p:cNvPr id="13" name="Shape 10"/>
          <p:cNvSpPr/>
          <p:nvPr/>
        </p:nvSpPr>
        <p:spPr>
          <a:xfrm>
            <a:off x="6324124" y="6351389"/>
            <a:ext cx="538520" cy="538520"/>
          </a:xfrm>
          <a:prstGeom prst="roundRect">
            <a:avLst>
              <a:gd name="adj" fmla="val 18670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6508909" y="6451640"/>
            <a:ext cx="168950" cy="337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kern="0" spc="-5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4</a:t>
            </a:r>
            <a:endParaRPr lang="en-US" sz="2650" dirty="0"/>
          </a:p>
        </p:txBody>
      </p:sp>
      <p:sp>
        <p:nvSpPr>
          <p:cNvPr id="15" name="Text 12"/>
          <p:cNvSpPr/>
          <p:nvPr/>
        </p:nvSpPr>
        <p:spPr>
          <a:xfrm>
            <a:off x="7101959" y="6351389"/>
            <a:ext cx="669071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Continuous improvement leads to long-term career growth.</a:t>
            </a:r>
            <a:endParaRPr lang="en-US" sz="18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24124" y="1580793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Introduction to Emotional Intelligence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6324124" y="3617000"/>
            <a:ext cx="538520" cy="538520"/>
          </a:xfrm>
          <a:prstGeom prst="roundRect">
            <a:avLst>
              <a:gd name="adj" fmla="val 18670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508909" y="3717250"/>
            <a:ext cx="168950" cy="337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kern="0" spc="-5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1</a:t>
            </a:r>
            <a:endParaRPr lang="en-US" sz="2650" dirty="0"/>
          </a:p>
        </p:txBody>
      </p:sp>
      <p:sp>
        <p:nvSpPr>
          <p:cNvPr id="6" name="Text 3"/>
          <p:cNvSpPr/>
          <p:nvPr/>
        </p:nvSpPr>
        <p:spPr>
          <a:xfrm>
            <a:off x="7101959" y="3617000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Definition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7101959" y="4112538"/>
            <a:ext cx="2836783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Ability to recognize, understand, and manage emotions.</a:t>
            </a:r>
            <a:endParaRPr lang="en-US" sz="1850" dirty="0"/>
          </a:p>
        </p:txBody>
      </p:sp>
      <p:sp>
        <p:nvSpPr>
          <p:cNvPr id="8" name="Shape 5"/>
          <p:cNvSpPr/>
          <p:nvPr/>
        </p:nvSpPr>
        <p:spPr>
          <a:xfrm>
            <a:off x="10178058" y="3617000"/>
            <a:ext cx="538520" cy="538520"/>
          </a:xfrm>
          <a:prstGeom prst="roundRect">
            <a:avLst>
              <a:gd name="adj" fmla="val 18670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10362843" y="3717250"/>
            <a:ext cx="168950" cy="337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kern="0" spc="-5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2</a:t>
            </a:r>
            <a:endParaRPr lang="en-US" sz="2650" dirty="0"/>
          </a:p>
        </p:txBody>
      </p:sp>
      <p:sp>
        <p:nvSpPr>
          <p:cNvPr id="10" name="Text 7"/>
          <p:cNvSpPr/>
          <p:nvPr/>
        </p:nvSpPr>
        <p:spPr>
          <a:xfrm>
            <a:off x="10955893" y="3617000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Workplace Impact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10955893" y="4112538"/>
            <a:ext cx="283678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Influences workplace relationships and success.</a:t>
            </a:r>
            <a:endParaRPr lang="en-US" sz="1850" dirty="0"/>
          </a:p>
        </p:txBody>
      </p:sp>
      <p:sp>
        <p:nvSpPr>
          <p:cNvPr id="12" name="Shape 9"/>
          <p:cNvSpPr/>
          <p:nvPr/>
        </p:nvSpPr>
        <p:spPr>
          <a:xfrm>
            <a:off x="6324124" y="5770126"/>
            <a:ext cx="538520" cy="538520"/>
          </a:xfrm>
          <a:prstGeom prst="roundRect">
            <a:avLst>
              <a:gd name="adj" fmla="val 18670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6508909" y="5870377"/>
            <a:ext cx="168950" cy="337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kern="0" spc="-5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3</a:t>
            </a:r>
            <a:endParaRPr lang="en-US" sz="2650" dirty="0"/>
          </a:p>
        </p:txBody>
      </p:sp>
      <p:sp>
        <p:nvSpPr>
          <p:cNvPr id="14" name="Text 11"/>
          <p:cNvSpPr/>
          <p:nvPr/>
        </p:nvSpPr>
        <p:spPr>
          <a:xfrm>
            <a:off x="7101959" y="5770126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Growth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7101959" y="6265664"/>
            <a:ext cx="669071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Key to personal and professional growth.</a:t>
            </a:r>
            <a:endParaRPr lang="en-US" sz="18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3388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41759" y="582811"/>
            <a:ext cx="7660481" cy="12468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900"/>
              </a:lnSpc>
              <a:buNone/>
            </a:pPr>
            <a:r>
              <a:rPr lang="en-US" sz="3900" kern="0" spc="-79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Why Emotional Intelligence Matters at Work</a:t>
            </a:r>
            <a:endParaRPr lang="en-US" sz="3900" dirty="0"/>
          </a:p>
        </p:txBody>
      </p:sp>
      <p:sp>
        <p:nvSpPr>
          <p:cNvPr id="4" name="Shape 1"/>
          <p:cNvSpPr/>
          <p:nvPr/>
        </p:nvSpPr>
        <p:spPr>
          <a:xfrm>
            <a:off x="741759" y="2147530"/>
            <a:ext cx="7660481" cy="1216938"/>
          </a:xfrm>
          <a:prstGeom prst="roundRect">
            <a:avLst>
              <a:gd name="adj" fmla="val 7315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961311" y="2367082"/>
            <a:ext cx="2493526" cy="3115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950" kern="0" spc="-39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Teamwork</a:t>
            </a:r>
            <a:endParaRPr lang="en-US" sz="1950" dirty="0"/>
          </a:p>
        </p:txBody>
      </p:sp>
      <p:sp>
        <p:nvSpPr>
          <p:cNvPr id="6" name="Text 3"/>
          <p:cNvSpPr/>
          <p:nvPr/>
        </p:nvSpPr>
        <p:spPr>
          <a:xfrm>
            <a:off x="961311" y="2805827"/>
            <a:ext cx="7221379" cy="3390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kern="0" spc="-33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Improves teamwork and collaboration.</a:t>
            </a:r>
            <a:endParaRPr lang="en-US" sz="1650" dirty="0"/>
          </a:p>
        </p:txBody>
      </p:sp>
      <p:sp>
        <p:nvSpPr>
          <p:cNvPr id="7" name="Shape 4"/>
          <p:cNvSpPr/>
          <p:nvPr/>
        </p:nvSpPr>
        <p:spPr>
          <a:xfrm>
            <a:off x="741759" y="3576399"/>
            <a:ext cx="7660481" cy="1216938"/>
          </a:xfrm>
          <a:prstGeom prst="roundRect">
            <a:avLst>
              <a:gd name="adj" fmla="val 7315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961311" y="3795951"/>
            <a:ext cx="2493526" cy="3115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950" kern="0" spc="-39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Leadership</a:t>
            </a:r>
            <a:endParaRPr lang="en-US" sz="1950" dirty="0"/>
          </a:p>
        </p:txBody>
      </p:sp>
      <p:sp>
        <p:nvSpPr>
          <p:cNvPr id="9" name="Text 6"/>
          <p:cNvSpPr/>
          <p:nvPr/>
        </p:nvSpPr>
        <p:spPr>
          <a:xfrm>
            <a:off x="961311" y="4234696"/>
            <a:ext cx="7221379" cy="3390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kern="0" spc="-33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Enhances leadership effectiveness.</a:t>
            </a:r>
            <a:endParaRPr lang="en-US" sz="1650" dirty="0"/>
          </a:p>
        </p:txBody>
      </p:sp>
      <p:sp>
        <p:nvSpPr>
          <p:cNvPr id="10" name="Shape 7"/>
          <p:cNvSpPr/>
          <p:nvPr/>
        </p:nvSpPr>
        <p:spPr>
          <a:xfrm>
            <a:off x="741759" y="5005268"/>
            <a:ext cx="7660481" cy="1216938"/>
          </a:xfrm>
          <a:prstGeom prst="roundRect">
            <a:avLst>
              <a:gd name="adj" fmla="val 7315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961311" y="5224820"/>
            <a:ext cx="2493526" cy="3115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950" kern="0" spc="-39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Stress</a:t>
            </a:r>
            <a:endParaRPr lang="en-US" sz="1950" dirty="0"/>
          </a:p>
        </p:txBody>
      </p:sp>
      <p:sp>
        <p:nvSpPr>
          <p:cNvPr id="12" name="Text 9"/>
          <p:cNvSpPr/>
          <p:nvPr/>
        </p:nvSpPr>
        <p:spPr>
          <a:xfrm>
            <a:off x="961311" y="5663565"/>
            <a:ext cx="7221379" cy="3390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kern="0" spc="-33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Reduces workplace stress and conflict.</a:t>
            </a:r>
            <a:endParaRPr lang="en-US" sz="1650" dirty="0"/>
          </a:p>
        </p:txBody>
      </p:sp>
      <p:sp>
        <p:nvSpPr>
          <p:cNvPr id="13" name="Shape 10"/>
          <p:cNvSpPr/>
          <p:nvPr/>
        </p:nvSpPr>
        <p:spPr>
          <a:xfrm>
            <a:off x="741759" y="6434138"/>
            <a:ext cx="7660481" cy="1216938"/>
          </a:xfrm>
          <a:prstGeom prst="roundRect">
            <a:avLst>
              <a:gd name="adj" fmla="val 7315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961311" y="6653689"/>
            <a:ext cx="2493526" cy="3115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950" kern="0" spc="-39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Productivity</a:t>
            </a:r>
            <a:endParaRPr lang="en-US" sz="1950" dirty="0"/>
          </a:p>
        </p:txBody>
      </p:sp>
      <p:sp>
        <p:nvSpPr>
          <p:cNvPr id="15" name="Text 12"/>
          <p:cNvSpPr/>
          <p:nvPr/>
        </p:nvSpPr>
        <p:spPr>
          <a:xfrm>
            <a:off x="961311" y="7092434"/>
            <a:ext cx="7221379" cy="3390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kern="0" spc="-33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Boosts job satisfaction and productivity.</a:t>
            </a:r>
            <a:endParaRPr lang="en-US" sz="16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808792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5 Components of Emotional Intelligence</a:t>
            </a:r>
            <a:endParaRPr lang="en-US" sz="44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724" y="2575798"/>
            <a:ext cx="562451" cy="56245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37724" y="3377565"/>
            <a:ext cx="2250162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Self-Awareness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837724" y="3873103"/>
            <a:ext cx="2250162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Understanding your emotions.</a:t>
            </a:r>
            <a:endParaRPr lang="en-US" sz="18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6859" y="2575798"/>
            <a:ext cx="562451" cy="562451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3446859" y="3377565"/>
            <a:ext cx="2250162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Self-Regulation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3446859" y="3873103"/>
            <a:ext cx="2250162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Managing emotional reactions.</a:t>
            </a:r>
            <a:endParaRPr lang="en-US" sz="18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55995" y="2575798"/>
            <a:ext cx="562570" cy="56257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6055995" y="3377684"/>
            <a:ext cx="2250281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Motivation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6055995" y="3873222"/>
            <a:ext cx="2250281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Staying driven and focused.</a:t>
            </a:r>
            <a:endParaRPr lang="en-US" sz="18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7724" y="5357336"/>
            <a:ext cx="562451" cy="562451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837724" y="6159103"/>
            <a:ext cx="2250162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Empathy</a:t>
            </a:r>
            <a:endParaRPr lang="en-US" sz="2200" dirty="0"/>
          </a:p>
        </p:txBody>
      </p:sp>
      <p:sp>
        <p:nvSpPr>
          <p:cNvPr id="15" name="Text 8"/>
          <p:cNvSpPr/>
          <p:nvPr/>
        </p:nvSpPr>
        <p:spPr>
          <a:xfrm>
            <a:off x="837724" y="6654641"/>
            <a:ext cx="2250162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Understanding others' emotions.</a:t>
            </a:r>
            <a:endParaRPr lang="en-US" sz="1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9216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3670697"/>
            <a:ext cx="1068324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Self-Awareness: Recognizing Your Emotions</a:t>
            </a:r>
            <a:endParaRPr lang="en-US" sz="44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724" y="4733687"/>
            <a:ext cx="3238738" cy="95750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077039" y="6050161"/>
            <a:ext cx="2760107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Emotion Journal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1077039" y="6545699"/>
            <a:ext cx="276010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Keep an emotion journal.</a:t>
            </a:r>
            <a:endParaRPr lang="en-US" sz="18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6462" y="4733687"/>
            <a:ext cx="3238738" cy="957501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315778" y="6050161"/>
            <a:ext cx="2760107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Mindfulness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4315778" y="6545699"/>
            <a:ext cx="2760107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Practice mindfulness and reflection.</a:t>
            </a:r>
            <a:endParaRPr lang="en-US" sz="18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5200" y="4733687"/>
            <a:ext cx="3238738" cy="957501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554516" y="6050161"/>
            <a:ext cx="2760107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Feedback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7554516" y="6545699"/>
            <a:ext cx="2760107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Ask for feedback from colleagues.</a:t>
            </a:r>
            <a:endParaRPr lang="en-US" sz="18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53938" y="4733687"/>
            <a:ext cx="3238738" cy="957501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10793254" y="6050161"/>
            <a:ext cx="2760107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Identify Triggers</a:t>
            </a:r>
            <a:endParaRPr lang="en-US" sz="2200" dirty="0"/>
          </a:p>
        </p:txBody>
      </p:sp>
      <p:sp>
        <p:nvSpPr>
          <p:cNvPr id="15" name="Text 8"/>
          <p:cNvSpPr/>
          <p:nvPr/>
        </p:nvSpPr>
        <p:spPr>
          <a:xfrm>
            <a:off x="10793254" y="6545699"/>
            <a:ext cx="276010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Identify emotional triggers.</a:t>
            </a:r>
            <a:endParaRPr lang="en-US" sz="18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256348"/>
            <a:ext cx="9315331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Self-Regulation: Controlling Reactions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1872972" y="3043595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Deep Breaths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837724" y="3539133"/>
            <a:ext cx="385143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Take deep breaths.</a:t>
            </a:r>
            <a:endParaRPr lang="en-US" sz="18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8131" y="2439114"/>
            <a:ext cx="4534138" cy="453413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6327815" y="3168491"/>
            <a:ext cx="149543" cy="4786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750"/>
              </a:lnSpc>
              <a:buNone/>
            </a:pPr>
            <a:r>
              <a:rPr lang="en-US" sz="2350" kern="0" spc="-47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1</a:t>
            </a:r>
            <a:endParaRPr lang="en-US" sz="2350" dirty="0"/>
          </a:p>
        </p:txBody>
      </p:sp>
      <p:sp>
        <p:nvSpPr>
          <p:cNvPr id="7" name="Text 4"/>
          <p:cNvSpPr/>
          <p:nvPr/>
        </p:nvSpPr>
        <p:spPr>
          <a:xfrm>
            <a:off x="9941243" y="3043595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Positive Self-Talk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9941243" y="3539133"/>
            <a:ext cx="385143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Practice positive self-talk.</a:t>
            </a:r>
            <a:endParaRPr lang="en-US" sz="1850" dirty="0"/>
          </a:p>
        </p:txBody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8131" y="2439114"/>
            <a:ext cx="4534138" cy="4534138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8538686" y="3554254"/>
            <a:ext cx="149543" cy="4786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750"/>
              </a:lnSpc>
              <a:buNone/>
            </a:pPr>
            <a:r>
              <a:rPr lang="en-US" sz="2350" kern="0" spc="-47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2</a:t>
            </a:r>
            <a:endParaRPr lang="en-US" sz="2350" dirty="0"/>
          </a:p>
        </p:txBody>
      </p:sp>
      <p:sp>
        <p:nvSpPr>
          <p:cNvPr id="11" name="Text 7"/>
          <p:cNvSpPr/>
          <p:nvPr/>
        </p:nvSpPr>
        <p:spPr>
          <a:xfrm>
            <a:off x="9941243" y="5490091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Pause &amp; Assess</a:t>
            </a:r>
            <a:endParaRPr lang="en-US" sz="2200" dirty="0"/>
          </a:p>
        </p:txBody>
      </p:sp>
      <p:sp>
        <p:nvSpPr>
          <p:cNvPr id="12" name="Text 8"/>
          <p:cNvSpPr/>
          <p:nvPr/>
        </p:nvSpPr>
        <p:spPr>
          <a:xfrm>
            <a:off x="9941243" y="5985629"/>
            <a:ext cx="385143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Pause and assess.</a:t>
            </a:r>
            <a:endParaRPr lang="en-US" sz="1850" dirty="0"/>
          </a:p>
        </p:txBody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8131" y="2439114"/>
            <a:ext cx="4534138" cy="4534138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8152924" y="5765125"/>
            <a:ext cx="149543" cy="4786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750"/>
              </a:lnSpc>
              <a:buNone/>
            </a:pPr>
            <a:r>
              <a:rPr lang="en-US" sz="2350" kern="0" spc="-47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3</a:t>
            </a:r>
            <a:endParaRPr lang="en-US" sz="2350" dirty="0"/>
          </a:p>
        </p:txBody>
      </p:sp>
      <p:sp>
        <p:nvSpPr>
          <p:cNvPr id="15" name="Text 10"/>
          <p:cNvSpPr/>
          <p:nvPr/>
        </p:nvSpPr>
        <p:spPr>
          <a:xfrm>
            <a:off x="1872972" y="5490091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Coping Strategies</a:t>
            </a:r>
            <a:endParaRPr lang="en-US" sz="2200" dirty="0"/>
          </a:p>
        </p:txBody>
      </p:sp>
      <p:sp>
        <p:nvSpPr>
          <p:cNvPr id="16" name="Text 11"/>
          <p:cNvSpPr/>
          <p:nvPr/>
        </p:nvSpPr>
        <p:spPr>
          <a:xfrm>
            <a:off x="837724" y="5985629"/>
            <a:ext cx="385143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Develop coping strategies.</a:t>
            </a:r>
            <a:endParaRPr lang="en-US" sz="1850" dirty="0"/>
          </a:p>
        </p:txBody>
      </p:sp>
      <p:pic>
        <p:nvPicPr>
          <p:cNvPr id="1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48131" y="2439114"/>
            <a:ext cx="4534138" cy="4534138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5942052" y="5379363"/>
            <a:ext cx="149543" cy="4786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750"/>
              </a:lnSpc>
              <a:buNone/>
            </a:pPr>
            <a:r>
              <a:rPr lang="en-US" sz="2350" kern="0" spc="-47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4</a:t>
            </a:r>
            <a:endParaRPr lang="en-US" sz="23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9216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3802380"/>
            <a:ext cx="6487716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Motivation: Staying Driven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837724" y="5942528"/>
            <a:ext cx="2969419" cy="239316"/>
          </a:xfrm>
          <a:prstGeom prst="roundRect">
            <a:avLst>
              <a:gd name="adj" fmla="val 42011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837724" y="654081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Set Goals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837724" y="7036356"/>
            <a:ext cx="2969419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Set goals.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4166116" y="5583436"/>
            <a:ext cx="2969538" cy="239316"/>
          </a:xfrm>
          <a:prstGeom prst="roundRect">
            <a:avLst>
              <a:gd name="adj" fmla="val 42011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4166116" y="6181725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Focus on Benefits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4166116" y="6677263"/>
            <a:ext cx="2969538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Focus on long-term benefits.</a:t>
            </a:r>
            <a:endParaRPr lang="en-US" sz="1850" dirty="0"/>
          </a:p>
        </p:txBody>
      </p:sp>
      <p:sp>
        <p:nvSpPr>
          <p:cNvPr id="10" name="Shape 7"/>
          <p:cNvSpPr/>
          <p:nvPr/>
        </p:nvSpPr>
        <p:spPr>
          <a:xfrm>
            <a:off x="7494627" y="5224343"/>
            <a:ext cx="2969538" cy="239316"/>
          </a:xfrm>
          <a:prstGeom prst="roundRect">
            <a:avLst>
              <a:gd name="adj" fmla="val 42011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7494627" y="582263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Growth Mindset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7494627" y="6318171"/>
            <a:ext cx="2969538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Cultivate a growth mindset.</a:t>
            </a:r>
            <a:endParaRPr lang="en-US" sz="1850" dirty="0"/>
          </a:p>
        </p:txBody>
      </p:sp>
      <p:sp>
        <p:nvSpPr>
          <p:cNvPr id="13" name="Shape 10"/>
          <p:cNvSpPr/>
          <p:nvPr/>
        </p:nvSpPr>
        <p:spPr>
          <a:xfrm>
            <a:off x="10823138" y="4865370"/>
            <a:ext cx="2969538" cy="239316"/>
          </a:xfrm>
          <a:prstGeom prst="roundRect">
            <a:avLst>
              <a:gd name="adj" fmla="val 42011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10823138" y="5463659"/>
            <a:ext cx="2954179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Celebrate Achievements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10823138" y="5959197"/>
            <a:ext cx="2969538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Celebrate achievements.</a:t>
            </a:r>
            <a:endParaRPr lang="en-US" sz="18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2677239"/>
            <a:ext cx="790063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Empathy: Understanding Others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3979545"/>
            <a:ext cx="2800826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Active Listening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837724" y="4570809"/>
            <a:ext cx="2800826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Listen actively without interrupting.</a:t>
            </a:r>
            <a:endParaRPr lang="en-US" sz="1850" dirty="0"/>
          </a:p>
        </p:txBody>
      </p:sp>
      <p:sp>
        <p:nvSpPr>
          <p:cNvPr id="5" name="Text 3"/>
          <p:cNvSpPr/>
          <p:nvPr/>
        </p:nvSpPr>
        <p:spPr>
          <a:xfrm>
            <a:off x="4230053" y="3979545"/>
            <a:ext cx="2800826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Walk in Their Shoes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4230053" y="4570809"/>
            <a:ext cx="2800826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Put yourself in others' shoes.</a:t>
            </a:r>
            <a:endParaRPr lang="en-US" sz="1850" dirty="0"/>
          </a:p>
        </p:txBody>
      </p:sp>
      <p:sp>
        <p:nvSpPr>
          <p:cNvPr id="7" name="Text 5"/>
          <p:cNvSpPr/>
          <p:nvPr/>
        </p:nvSpPr>
        <p:spPr>
          <a:xfrm>
            <a:off x="7622381" y="3979545"/>
            <a:ext cx="2800826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Validate Feelings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7622381" y="4570809"/>
            <a:ext cx="2800826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Acknowledge feelings.</a:t>
            </a:r>
            <a:endParaRPr lang="en-US" sz="1850" dirty="0"/>
          </a:p>
        </p:txBody>
      </p:sp>
      <p:sp>
        <p:nvSpPr>
          <p:cNvPr id="9" name="Text 7"/>
          <p:cNvSpPr/>
          <p:nvPr/>
        </p:nvSpPr>
        <p:spPr>
          <a:xfrm>
            <a:off x="11014710" y="3979545"/>
            <a:ext cx="2800826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Open Questions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11014710" y="4570809"/>
            <a:ext cx="2800826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Ask open-ended questions.</a:t>
            </a:r>
            <a:endParaRPr lang="en-US" sz="18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3388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28159" y="582811"/>
            <a:ext cx="7660481" cy="12468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900"/>
              </a:lnSpc>
              <a:buNone/>
            </a:pPr>
            <a:r>
              <a:rPr lang="en-US" sz="3900" kern="0" spc="-79" dirty="0">
                <a:solidFill>
                  <a:srgbClr val="000000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Social Skills: Building Workplace Relationships</a:t>
            </a:r>
            <a:endParaRPr lang="en-US" sz="3900" dirty="0"/>
          </a:p>
        </p:txBody>
      </p:sp>
      <p:sp>
        <p:nvSpPr>
          <p:cNvPr id="4" name="Shape 1"/>
          <p:cNvSpPr/>
          <p:nvPr/>
        </p:nvSpPr>
        <p:spPr>
          <a:xfrm>
            <a:off x="6228159" y="2147530"/>
            <a:ext cx="7660481" cy="1216938"/>
          </a:xfrm>
          <a:prstGeom prst="roundRect">
            <a:avLst>
              <a:gd name="adj" fmla="val 7315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447711" y="2367082"/>
            <a:ext cx="2493526" cy="3115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950" kern="0" spc="-39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Clear Communication</a:t>
            </a:r>
            <a:endParaRPr lang="en-US" sz="1950" dirty="0"/>
          </a:p>
        </p:txBody>
      </p:sp>
      <p:sp>
        <p:nvSpPr>
          <p:cNvPr id="6" name="Text 3"/>
          <p:cNvSpPr/>
          <p:nvPr/>
        </p:nvSpPr>
        <p:spPr>
          <a:xfrm>
            <a:off x="6447711" y="2805827"/>
            <a:ext cx="7221379" cy="3390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kern="0" spc="-33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Communicate clearly and respectfully.</a:t>
            </a:r>
            <a:endParaRPr lang="en-US" sz="1650" dirty="0"/>
          </a:p>
        </p:txBody>
      </p:sp>
      <p:sp>
        <p:nvSpPr>
          <p:cNvPr id="7" name="Shape 4"/>
          <p:cNvSpPr/>
          <p:nvPr/>
        </p:nvSpPr>
        <p:spPr>
          <a:xfrm>
            <a:off x="6228159" y="3576399"/>
            <a:ext cx="7660481" cy="1216938"/>
          </a:xfrm>
          <a:prstGeom prst="roundRect">
            <a:avLst>
              <a:gd name="adj" fmla="val 7315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6447711" y="3795951"/>
            <a:ext cx="2493526" cy="3115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950" kern="0" spc="-39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Conflict Resolution</a:t>
            </a:r>
            <a:endParaRPr lang="en-US" sz="1950" dirty="0"/>
          </a:p>
        </p:txBody>
      </p:sp>
      <p:sp>
        <p:nvSpPr>
          <p:cNvPr id="9" name="Text 6"/>
          <p:cNvSpPr/>
          <p:nvPr/>
        </p:nvSpPr>
        <p:spPr>
          <a:xfrm>
            <a:off x="6447711" y="4234696"/>
            <a:ext cx="7221379" cy="3390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kern="0" spc="-33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Practice conflict resolution.</a:t>
            </a:r>
            <a:endParaRPr lang="en-US" sz="1650" dirty="0"/>
          </a:p>
        </p:txBody>
      </p:sp>
      <p:sp>
        <p:nvSpPr>
          <p:cNvPr id="10" name="Shape 7"/>
          <p:cNvSpPr/>
          <p:nvPr/>
        </p:nvSpPr>
        <p:spPr>
          <a:xfrm>
            <a:off x="6228159" y="5005268"/>
            <a:ext cx="7660481" cy="1216938"/>
          </a:xfrm>
          <a:prstGeom prst="roundRect">
            <a:avLst>
              <a:gd name="adj" fmla="val 7315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6447711" y="5224820"/>
            <a:ext cx="2493526" cy="3115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950" kern="0" spc="-39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Networking</a:t>
            </a:r>
            <a:endParaRPr lang="en-US" sz="1950" dirty="0"/>
          </a:p>
        </p:txBody>
      </p:sp>
      <p:sp>
        <p:nvSpPr>
          <p:cNvPr id="12" name="Text 9"/>
          <p:cNvSpPr/>
          <p:nvPr/>
        </p:nvSpPr>
        <p:spPr>
          <a:xfrm>
            <a:off x="6447711" y="5663565"/>
            <a:ext cx="7221379" cy="3390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kern="0" spc="-33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Develop networking skills.</a:t>
            </a:r>
            <a:endParaRPr lang="en-US" sz="1650" dirty="0"/>
          </a:p>
        </p:txBody>
      </p:sp>
      <p:sp>
        <p:nvSpPr>
          <p:cNvPr id="13" name="Shape 10"/>
          <p:cNvSpPr/>
          <p:nvPr/>
        </p:nvSpPr>
        <p:spPr>
          <a:xfrm>
            <a:off x="6228159" y="6434138"/>
            <a:ext cx="7660481" cy="1216938"/>
          </a:xfrm>
          <a:prstGeom prst="roundRect">
            <a:avLst>
              <a:gd name="adj" fmla="val 7315"/>
            </a:avLst>
          </a:prstGeom>
          <a:solidFill>
            <a:srgbClr val="F0D4F7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6447711" y="6653689"/>
            <a:ext cx="2493526" cy="3115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950" kern="0" spc="-39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Gratitude</a:t>
            </a:r>
            <a:endParaRPr lang="en-US" sz="1950" dirty="0"/>
          </a:p>
        </p:txBody>
      </p:sp>
      <p:sp>
        <p:nvSpPr>
          <p:cNvPr id="15" name="Text 12"/>
          <p:cNvSpPr/>
          <p:nvPr/>
        </p:nvSpPr>
        <p:spPr>
          <a:xfrm>
            <a:off x="6447711" y="7092434"/>
            <a:ext cx="7221379" cy="3390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kern="0" spc="-33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Show appreciation.</a:t>
            </a:r>
            <a:endParaRPr lang="en-US" sz="16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500</Words>
  <Application>Microsoft Office PowerPoint</Application>
  <PresentationFormat>Custom</PresentationFormat>
  <Paragraphs>172</Paragraphs>
  <Slides>16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PptxGenJS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DEII</cp:lastModifiedBy>
  <cp:revision>1</cp:revision>
  <dcterms:created xsi:type="dcterms:W3CDTF">2025-02-20T08:17:35Z</dcterms:created>
  <dcterms:modified xsi:type="dcterms:W3CDTF">2025-02-20T11:13:53Z</dcterms:modified>
</cp:coreProperties>
</file>